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sldIdLst>
    <p:sldId id="256" r:id="rId2"/>
    <p:sldId id="278" r:id="rId3"/>
    <p:sldId id="291" r:id="rId4"/>
    <p:sldId id="268" r:id="rId5"/>
    <p:sldId id="293" r:id="rId6"/>
    <p:sldId id="258" r:id="rId7"/>
    <p:sldId id="285" r:id="rId8"/>
    <p:sldId id="281" r:id="rId9"/>
    <p:sldId id="280" r:id="rId10"/>
    <p:sldId id="282" r:id="rId11"/>
    <p:sldId id="283" r:id="rId12"/>
    <p:sldId id="274" r:id="rId13"/>
    <p:sldId id="279" r:id="rId14"/>
    <p:sldId id="286" r:id="rId15"/>
    <p:sldId id="287" r:id="rId16"/>
    <p:sldId id="292" r:id="rId17"/>
    <p:sldId id="294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" initials="Ф.Ы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FF33"/>
    <a:srgbClr val="FF00FF"/>
    <a:srgbClr val="ABF20E"/>
    <a:srgbClr val="4DE923"/>
    <a:srgbClr val="003300"/>
    <a:srgbClr val="EE1E95"/>
    <a:srgbClr val="808080"/>
    <a:srgbClr val="FF0066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O:\&#1056;&#1072;&#1073;&#1086;&#1095;&#1080;&#1081;%20&#1089;&#1090;&#1086;&#1083;\&#1048;&#1089;&#1087;&#1086;&#1083;&#1085;&#1077;&#1085;&#1080;&#1077;%20&#1073;&#1102;&#1076;&#1078;&#1077;&#1090;&#1072;%202024%20&#1075;\&#1055;&#1056;&#1054;&#1045;&#1050;&#1058;%20&#1056;&#1077;&#1096;&#1077;&#1085;&#1080;&#1103;%20&#1086;&#1073;%20%20&#1080;&#1089;&#1087;&#1086;&#1083;&#1085;&#1077;&#1085;&#1080;&#1080;%20&#1073;&#1102;&#1076;&#1078;&#1077;&#1090;&#1072;%20&#1079;&#1072;%202024&#1075;\&#1055;&#1088;&#1080;&#1083;&#1086;&#1078;&#1077;&#1085;&#1080;&#1103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O:\&#1056;&#1072;&#1073;&#1086;&#1095;&#1080;&#1081;%20&#1089;&#1090;&#1086;&#1083;\&#1048;&#1089;&#1087;&#1086;&#1083;&#1085;&#1077;&#1085;&#1080;&#1077;%20&#1073;&#1102;&#1076;&#1078;&#1077;&#1090;&#1072;%202024%20&#1075;\&#1055;&#1056;&#1054;&#1045;&#1050;&#1058;%20&#1056;&#1077;&#1096;&#1077;&#1085;&#1080;&#1103;%20&#1086;&#1073;%20%20&#1080;&#1089;&#1087;&#1086;&#1083;&#1085;&#1077;&#1085;&#1080;&#1080;%20&#1073;&#1102;&#1076;&#1078;&#1077;&#1090;&#1072;%20&#1079;&#1072;%202024&#1075;\&#1055;&#1088;&#1080;&#1083;&#1086;&#1078;&#1077;&#1085;&#1080;&#1103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O:\&#1056;&#1072;&#1073;&#1086;&#1095;&#1080;&#1081;%20&#1089;&#1090;&#1086;&#1083;\&#1056;&#1072;&#1089;&#1087;&#1088;&#1077;&#1076;&#1077;&#1083;&#1077;&#1085;&#1080;&#1077;%20%20&#1076;&#1077;&#1085;&#1077;&#1078;&#1085;&#1099;&#1093;%20&#1089;&#1088;&#1077;&#1076;&#1089;&#1090;&#1074;%20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O:\&#1056;&#1072;&#1073;&#1086;&#1095;&#1080;&#1081;%20&#1089;&#1090;&#1086;&#1083;\&#1048;&#1089;&#1087;&#1086;&#1083;&#1085;&#1077;&#1085;&#1080;&#1077;%20&#1073;&#1102;&#1076;&#1078;&#1077;&#1090;&#1072;%202024%20&#1075;\&#1055;&#1056;&#1054;&#1045;&#1050;&#1058;%20&#1056;&#1077;&#1096;&#1077;&#1085;&#1080;&#1103;%20&#1086;&#1073;%20%20&#1080;&#1089;&#1087;&#1086;&#1083;&#1085;&#1077;&#1085;&#1080;&#1080;%20&#1073;&#1102;&#1076;&#1078;&#1077;&#1090;&#1072;%20&#1079;&#1072;%202024&#1075;\&#1055;&#1088;&#1080;&#1083;&#1086;&#1078;&#1077;&#1085;&#1080;&#1103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O:\&#1056;&#1072;&#1073;&#1086;&#1095;&#1080;&#1081;%20&#1089;&#1090;&#1086;&#1083;\&#1048;&#1089;&#1087;&#1086;&#1083;&#1085;&#1077;&#1085;&#1080;&#1077;%20&#1073;&#1102;&#1076;&#1078;&#1077;&#1090;&#1072;%202024%20&#1075;\&#1055;&#1056;&#1054;&#1045;&#1050;&#1058;%20&#1056;&#1077;&#1096;&#1077;&#1085;&#1080;&#1103;%20&#1086;&#1073;%20%20&#1080;&#1089;&#1087;&#1086;&#1083;&#1085;&#1077;&#1085;&#1080;&#1080;%20&#1073;&#1102;&#1076;&#1078;&#1077;&#1090;&#1072;%20&#1079;&#1072;%202024&#1075;\&#1055;&#1088;&#1080;&#1083;&#1086;&#1078;&#1077;&#1085;&#1080;&#1103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O:\&#1056;&#1072;&#1073;&#1086;&#1095;&#1080;&#1081;%20&#1089;&#1090;&#1086;&#1083;\&#1048;&#1089;&#1087;&#1086;&#1083;&#1085;&#1077;&#1085;&#1080;&#1077;%20&#1073;&#1102;&#1076;&#1078;&#1077;&#1090;&#1072;%202024%20&#1075;\&#1055;&#1056;&#1054;&#1045;&#1050;&#1058;%20&#1056;&#1077;&#1096;&#1077;&#1085;&#1080;&#1103;%20&#1086;&#1073;%20%20&#1080;&#1089;&#1087;&#1086;&#1083;&#1085;&#1077;&#1085;&#1080;&#1080;%20&#1073;&#1102;&#1076;&#1078;&#1077;&#1090;&#1072;%20&#1079;&#1072;%202024&#1075;\&#1055;&#1088;&#1080;&#1083;&#1086;&#1078;&#1077;&#1085;&#1080;&#110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</a:t>
            </a:r>
            <a:r>
              <a:rPr lang="ru-RU" baseline="0" dirty="0" smtClean="0"/>
              <a:t> поступившие (тыс. руб.)</a:t>
            </a: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14789351851851837"/>
          <c:y val="4.7619047619047637E-2"/>
        </c:manualLayout>
      </c:layout>
    </c:title>
    <c:view3D>
      <c:rotX val="75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multiLvlStrRef>
              <c:f>расходы!#ССЫЛКА!</c:f>
            </c:multiLvlStrRef>
          </c:cat>
          <c:val>
            <c:numRef>
              <c:f>расходы!#ССЫЛКА!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multiLvlStrRef>
              <c:f>расходы!#ССЫЛКА!</c:f>
            </c:multiLvlStrRef>
          </c:cat>
          <c:val>
            <c:numRef>
              <c:f>расходы!#ССЫЛКА!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Структура неналоговых доходов поступивших в бюджет 
Таштагольского городского поселения</a:t>
            </a:r>
            <a:r>
              <a:rPr lang="ru-RU" dirty="0"/>
              <a:t>
</a:t>
            </a:r>
          </a:p>
        </c:rich>
      </c:tx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2.9672572178477713E-2"/>
                  <c:y val="-4.4047827354914006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расходы!$F$35:$F$38</c:f>
              <c:strCache>
                <c:ptCount val="4"/>
                <c:pt idx="0">
                  <c:v>Доходы от использования имущества </c:v>
                </c:pt>
                <c:pt idx="1">
                  <c:v>Доходы от продажи материальных и нематериальных активов </c:v>
                </c:pt>
                <c:pt idx="2">
                  <c:v>Штрафы, санкции, возмещение ущерба </c:v>
                </c:pt>
                <c:pt idx="3">
                  <c:v>Прочие неналоговые доходы </c:v>
                </c:pt>
              </c:strCache>
            </c:strRef>
          </c:cat>
          <c:val>
            <c:numRef>
              <c:f>расходы!$G$35:$G$38</c:f>
              <c:numCache>
                <c:formatCode>General</c:formatCode>
                <c:ptCount val="4"/>
                <c:pt idx="0">
                  <c:v>7177.7</c:v>
                </c:pt>
                <c:pt idx="1">
                  <c:v>1344.9</c:v>
                </c:pt>
                <c:pt idx="2">
                  <c:v>5</c:v>
                </c:pt>
                <c:pt idx="3">
                  <c:v>1643.6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3477772309711301E-2"/>
                  <c:y val="-6.4354576771653543E-2"/>
                </c:manualLayout>
              </c:layout>
              <c:showPercent val="1"/>
            </c:dLbl>
            <c:dLbl>
              <c:idx val="2"/>
              <c:layout>
                <c:manualLayout>
                  <c:x val="4.8839402887139111E-3"/>
                  <c:y val="1.6358021653543307E-2"/>
                </c:manualLayout>
              </c:layout>
              <c:showPercent val="1"/>
            </c:dLbl>
            <c:dLbl>
              <c:idx val="3"/>
              <c:layout>
                <c:manualLayout>
                  <c:x val="-2.0986712598425213E-2"/>
                  <c:y val="-8.466707677165379E-2"/>
                </c:manualLayout>
              </c:layout>
              <c:showPercent val="1"/>
            </c:dLbl>
            <c:dLbl>
              <c:idx val="4"/>
              <c:layout>
                <c:manualLayout>
                  <c:x val="-0.10000065616797897"/>
                  <c:y val="-7.997957677165351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на выравнивание уровня бюджетной обеспеченности </c:v>
                </c:pt>
                <c:pt idx="1">
                  <c:v>Прочие межбюджетные трансферты </c:v>
                </c:pt>
                <c:pt idx="2">
                  <c:v>Субсидии бюджетам городских поселений на реализацию программ формирования современной городской среды </c:v>
                </c:pt>
                <c:pt idx="3">
                  <c:v>Прочие безвозмездные поступления от негосударственных организаций в бюджеты городских поселений </c:v>
                </c:pt>
                <c:pt idx="4">
                  <c:v>Прочие безвозмездные поступления в бюджеты городских поселений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1038.8</c:v>
                </c:pt>
                <c:pt idx="1">
                  <c:v>71042.3</c:v>
                </c:pt>
                <c:pt idx="2">
                  <c:v>6309.8</c:v>
                </c:pt>
                <c:pt idx="3" formatCode="General">
                  <c:v>295.8</c:v>
                </c:pt>
                <c:pt idx="4" formatCode="General">
                  <c:v>1.9000000000000001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210414948797735"/>
          <c:y val="4.0907097792916722E-2"/>
          <c:w val="0.33818744910096715"/>
          <c:h val="0.9069278945365417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'приложение 4'!$H$44:$H$52</c:f>
              <c:strCache>
                <c:ptCount val="9"/>
                <c:pt idx="0">
                  <c:v>Общегосударственные вопросы </c:v>
                </c:pt>
                <c:pt idx="1">
                  <c:v>Национальная безопасность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Охрана окружающей среды </c:v>
                </c:pt>
                <c:pt idx="5">
                  <c:v>Образование </c:v>
                </c:pt>
                <c:pt idx="6">
                  <c:v>Культура 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'приложение 4'!$I$44:$I$52</c:f>
              <c:numCache>
                <c:formatCode>General</c:formatCode>
                <c:ptCount val="9"/>
                <c:pt idx="0">
                  <c:v>18870.8</c:v>
                </c:pt>
                <c:pt idx="1">
                  <c:v>705.2</c:v>
                </c:pt>
                <c:pt idx="2">
                  <c:v>52271.7</c:v>
                </c:pt>
                <c:pt idx="3">
                  <c:v>114351.3</c:v>
                </c:pt>
                <c:pt idx="4">
                  <c:v>9211.2999999999956</c:v>
                </c:pt>
                <c:pt idx="5">
                  <c:v>1072.9000000000001</c:v>
                </c:pt>
                <c:pt idx="6">
                  <c:v>48341.7</c:v>
                </c:pt>
                <c:pt idx="7">
                  <c:v>32509.1</c:v>
                </c:pt>
                <c:pt idx="8">
                  <c:v>583.4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'приложение 4'!$C$45:$C$46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'приложение 4'!$D$45:$D$46</c:f>
              <c:numCache>
                <c:formatCode>#,##0.0</c:formatCode>
                <c:ptCount val="2"/>
                <c:pt idx="0">
                  <c:v>261716.6</c:v>
                </c:pt>
                <c:pt idx="1">
                  <c:v>16200.8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09.06.2025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6392233C-74CB-4E0B-BF5D-4F8ADF9CA575}" type="slidenum">
              <a:rPr lang="ru-RU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54BFF8B2-1209-4186-A49F-F8BB4ABD40A6}" type="slidenum">
              <a:rPr lang="ru-RU" sz="1200">
                <a:latin typeface="+mn-lt"/>
                <a:cs typeface="+mn-cs"/>
              </a:rPr>
              <a:pPr algn="r">
                <a:defRPr/>
              </a:pPr>
              <a:t>18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mtash.my1.ru/Isp_bud/171.rr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баннер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664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623731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Разработан на основании решения Совета народных депутатов Таштагольского городского поселения от 28.04.2025 №171-рр «Об исполнении бюджета муниципального образования «Таштагольское городское поселение» за 2024 год»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доходов в бюджет Таштагольского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поселения за 2024 год  (тыс.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196752"/>
          <a:ext cx="8215370" cy="188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Доходы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от использования имущества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7177,7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7177,7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1344,9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1344,9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Штрафы, санкции, возмещение ущерба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100,0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Прочие неналоговые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доходы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1645,7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1643,6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99,99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83568" y="3429000"/>
          <a:ext cx="793432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267744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бюджет Таштагольского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поселения за 2023 год  (тыс.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124744"/>
          <a:ext cx="8215370" cy="235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46"/>
                <a:gridCol w="1080120"/>
                <a:gridCol w="1224136"/>
                <a:gridCol w="1119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Наименование показателя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Исполнение  бюджета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Процент исполнения</a:t>
                      </a:r>
                      <a:endParaRPr lang="ru-RU" sz="90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Дотации на выравнивание уровня бюджетной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</a:rPr>
                        <a:t> обеспеченности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1 038,8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1 038,8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Прочие межбюджетные трансферты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71 114,7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71 042,3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99,9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Субсидии бюджетам городских поселений на реализацию программ формирования современной городской среды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6 309,8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6 309,8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Прочие безвозмездные поступления от негосударственных организаций в бюджеты городских поселений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295,7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295,8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Прочие безвозмездные поступления в бюджеты городских поселений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79,17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39552" y="3645024"/>
          <a:ext cx="78488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Таштагольского городского поселения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разделам бюджетной классификации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2024 год (тыс. 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14488"/>
          <a:ext cx="8215369" cy="4446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857256"/>
                <a:gridCol w="1428760"/>
                <a:gridCol w="1357322"/>
                <a:gridCol w="1143007"/>
              </a:tblGrid>
              <a:tr h="562384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Годовой план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3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19215,0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18870,8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54243,5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52271,7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114351,3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114351,3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9 211,3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9211,3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1072,9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1072,9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4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53007,4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48341,7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34022,4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32509,1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РАСХОДЫ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286 412,4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277 917,4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6" name="Rectangle 7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Структура расходов  бюджета Таштагольского городского поселения на 2024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412776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об исполнении муниципальных программ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Таштагольского городского поселения  в 2024 году (тыс. руб.)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80921" cy="4932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147892"/>
                <a:gridCol w="1113401"/>
                <a:gridCol w="835052"/>
              </a:tblGrid>
              <a:tr h="4527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0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ликвидация чрезвычайных ситуаций, обеспечение пожарной безопасности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82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лесоохранных мероприятий в городских лесах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09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 поддержка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1072,9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1072,9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Информатизационное обеспечение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Занятость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1477,6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1477,6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30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и распоряжение муниципальным имуществом, составляющим муниципальную казну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2172,3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2172,3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автомобильных дорог общего пользования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43746,4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41774,6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97819,4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97819,4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об исполнении муниципальных программ Таштагольского городского поселения в 2023 году (продолжение)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467544" y="692695"/>
          <a:ext cx="8280920" cy="5742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097502"/>
                <a:gridCol w="1134746"/>
                <a:gridCol w="864096"/>
              </a:tblGrid>
              <a:tr h="919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ген.плана г. Таштагола, проведение экспертизы проекта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858,8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858,8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133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«Поддержка малого и среднего предпринимательства в Таштагольском городском поселении»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77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ритуальных услуг и содержание мест захоронения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6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работы по вопросам награждения, поощрения и проведения организационных мероприятий на территории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60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в Таштагольском городском поселении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53007,4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48341,7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50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Таштагольском городском поселении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34022,4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32509,1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0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10325,8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10325,8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расходы по целевым программам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286412,4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277917,4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расходов бюджета за 2022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239910"/>
            <a:ext cx="4000528" cy="2618090"/>
          </a:xfrm>
          <a:prstGeom prst="rect">
            <a:avLst/>
          </a:prstGeom>
          <a:noFill/>
          <a:effectLst>
            <a:innerShdw blurRad="660400" dist="165100" dir="11940000">
              <a:prstClr val="black">
                <a:alpha val="39000"/>
              </a:prstClr>
            </a:innerShd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1835696" y="1772816"/>
          <a:ext cx="5526360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Информация подготовлена Администрацией  Таштагольского городского поселения  на основании Решения совета  народных депутатов Таштагольского городского поселения  №171-рр   от 28.04.2025г.  «Об  исполнении бюджета  Муниципального образования «Таштагольского городского поселения  за 20243 год». 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Мы намерены совершенствовать работу по открытости бюджета, чтобы повысить эффективность распределения средств с учетом приоритетных потребностей населения и создания условий для активного участия жителей поселения в бюджетном процессе.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Ждем ваших пожеланий и предложений. Уверены, что Ваши предложения заслуживают самого пристального внимания.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Финансово экономический отдел Таштагольского городского поселения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571500" y="1500188"/>
            <a:ext cx="785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</a:rPr>
              <a:t>Брошюра подготовлена </a:t>
            </a:r>
            <a:r>
              <a:rPr lang="ru-RU" sz="1800" dirty="0" smtClean="0">
                <a:latin typeface="Times New Roman" pitchFamily="18" charset="0"/>
              </a:rPr>
              <a:t>Администрацией Таштагольского городского поселения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45062" name="Прямоугольник 21"/>
          <p:cNvSpPr>
            <a:spLocks noChangeArrowheads="1"/>
          </p:cNvSpPr>
          <p:nvPr/>
        </p:nvSpPr>
        <p:spPr bwMode="auto">
          <a:xfrm>
            <a:off x="785813" y="2000250"/>
            <a:ext cx="7500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latin typeface="Times New Roman" pitchFamily="18" charset="0"/>
              </a:rPr>
              <a:t>Адрес:</a:t>
            </a:r>
            <a:r>
              <a:rPr lang="ru-RU" sz="1800" dirty="0">
                <a:latin typeface="Times New Roman" pitchFamily="18" charset="0"/>
              </a:rPr>
              <a:t> 652990, Кемеровская обл., г. Таштагол, ул. Ленина, 60</a:t>
            </a:r>
          </a:p>
          <a:p>
            <a:r>
              <a:rPr lang="ru-RU" sz="1800" b="1" dirty="0">
                <a:latin typeface="Times New Roman" pitchFamily="18" charset="0"/>
              </a:rPr>
              <a:t>Электронная почта : </a:t>
            </a:r>
            <a:r>
              <a:rPr lang="en-US" sz="1800" u="sng" dirty="0" smtClean="0">
                <a:latin typeface="Times New Roman" pitchFamily="18" charset="0"/>
              </a:rPr>
              <a:t>tash-adm@mail.ru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Телефон приемной:</a:t>
            </a:r>
            <a:r>
              <a:rPr lang="ru-RU" sz="1800" dirty="0">
                <a:latin typeface="Times New Roman" pitchFamily="18" charset="0"/>
              </a:rPr>
              <a:t> (</a:t>
            </a:r>
            <a:r>
              <a:rPr lang="en-US" sz="1800" dirty="0">
                <a:latin typeface="Times New Roman" pitchFamily="18" charset="0"/>
              </a:rPr>
              <a:t>838473</a:t>
            </a:r>
            <a:r>
              <a:rPr lang="ru-RU" sz="1800" dirty="0">
                <a:latin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</a:rPr>
              <a:t>3-3</a:t>
            </a:r>
            <a:r>
              <a:rPr lang="ru-RU" sz="1800" dirty="0" smtClean="0">
                <a:latin typeface="Times New Roman" pitchFamily="18" charset="0"/>
              </a:rPr>
              <a:t>3-43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Факс: </a:t>
            </a:r>
            <a:r>
              <a:rPr lang="ru-RU" dirty="0">
                <a:latin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</a:rPr>
              <a:t>838473</a:t>
            </a:r>
            <a:r>
              <a:rPr lang="ru-RU" dirty="0">
                <a:latin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</a:rPr>
              <a:t>2-36-13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Режим работы: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</a:rPr>
              <a:t>Понедельник - пятница с </a:t>
            </a:r>
            <a:r>
              <a:rPr lang="en-US" sz="1800" dirty="0">
                <a:latin typeface="Times New Roman" pitchFamily="18" charset="0"/>
              </a:rPr>
              <a:t>8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30</a:t>
            </a:r>
            <a:r>
              <a:rPr lang="ru-RU" sz="1800" dirty="0">
                <a:latin typeface="Times New Roman" pitchFamily="18" charset="0"/>
              </a:rPr>
              <a:t> до 1</a:t>
            </a:r>
            <a:r>
              <a:rPr lang="en-US" sz="1800" dirty="0">
                <a:latin typeface="Times New Roman" pitchFamily="18" charset="0"/>
              </a:rPr>
              <a:t>7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0.</a:t>
            </a:r>
          </a:p>
          <a:p>
            <a:r>
              <a:rPr lang="ru-RU" sz="1800" dirty="0">
                <a:latin typeface="Times New Roman" pitchFamily="18" charset="0"/>
              </a:rPr>
              <a:t>Перерыв с 1</a:t>
            </a:r>
            <a:r>
              <a:rPr lang="en-US" sz="1800" dirty="0">
                <a:latin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 до 1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</a:t>
            </a:r>
          </a:p>
          <a:p>
            <a:r>
              <a:rPr lang="ru-RU" sz="1800" dirty="0">
                <a:latin typeface="Times New Roman" pitchFamily="18" charset="0"/>
              </a:rPr>
              <a:t>Выходные дни: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ОТЧЕТ ОБ ИСПОЛНЕНИИ БЮДЖЕТА ТАШТАГОЛЬСКОГО ГОРОДСКОГО ПОСЕЛЕНИЯ ЗА 2024 ГОД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8482" t="36111" r="19989" b="23718"/>
          <a:stretch>
            <a:fillRect/>
          </a:stretch>
        </p:blipFill>
        <p:spPr bwMode="auto">
          <a:xfrm>
            <a:off x="1187625" y="2000240"/>
            <a:ext cx="6984776" cy="43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жители Таштагольского городского поселения!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1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Представляем вашему вниманию Отчет об исполнении бюджета Таштагольского городского поселения за 2024 год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 Таштагольского городского поселения и результатами его исполнения за 2024  год.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Надеемся, что представление бюджета в понятной для жителей форме повысит уровень общественного участия граждан в бюджетном процессе Таштагольского городского поселения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Таштагольского городского поселения                        Д.В. Детков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290"/>
            <a:ext cx="8229600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sz="19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ТАШТАГОЛЬСКОГО ГОРОДСКОГО ПОСЕЛЕНИЯ ЗА 2024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071547"/>
            <a:ext cx="7215238" cy="192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</a:t>
            </a:r>
            <a:r>
              <a:rPr lang="ru-RU" sz="2000" dirty="0" smtClean="0">
                <a:latin typeface="Times New Roman" pitchFamily="18" charset="0"/>
              </a:rPr>
              <a:t>21 383 </a:t>
            </a:r>
            <a:r>
              <a:rPr lang="ru-RU" sz="2000" dirty="0" smtClean="0">
                <a:latin typeface="Times New Roman" pitchFamily="18" charset="0"/>
              </a:rPr>
              <a:t>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Объем отгруженных товаров собственного производства, выполненных работ и услуг – </a:t>
            </a:r>
            <a:r>
              <a:rPr lang="ru-RU" sz="2000" dirty="0" smtClean="0">
                <a:latin typeface="Times New Roman" pitchFamily="18" charset="0"/>
              </a:rPr>
              <a:t>1291858,89 тыс.руб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Среднемесячная </a:t>
            </a:r>
            <a:r>
              <a:rPr lang="ru-RU" sz="2000" dirty="0" err="1" smtClean="0">
                <a:latin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</a:rPr>
              <a:t>/плата – </a:t>
            </a:r>
            <a:r>
              <a:rPr lang="ru-RU" sz="2000" dirty="0" smtClean="0">
                <a:latin typeface="Times New Roman" pitchFamily="18" charset="0"/>
              </a:rPr>
              <a:t>52141,4 </a:t>
            </a:r>
            <a:r>
              <a:rPr lang="ru-RU" sz="2000" dirty="0" smtClean="0">
                <a:latin typeface="Times New Roman" pitchFamily="18" charset="0"/>
              </a:rPr>
              <a:t>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</a:t>
            </a:r>
            <a:r>
              <a:rPr lang="ru-RU" sz="2000" dirty="0" smtClean="0">
                <a:latin typeface="Times New Roman" pitchFamily="18" charset="0"/>
              </a:rPr>
              <a:t>0,6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8435" name="Picture 9" descr="г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14686"/>
            <a:ext cx="728667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4857784" cy="78581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составления бюджетной отчетности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2148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бюджетной отчетности: осуществляет  финансово-экономический отдел Администрации Таштагольского городского поселения;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Внешняя проверка годового отчета об исполнении бюджета Таштагольского городского поселения: годовой отчет об исполнении бюджета до его рассмотрения в Совете народных депутатов подлежит внешней проверке, которая  включает  подготовку заключения на годовой отчет об исполнении бюджета Таштагольского городского поселения;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Утверждение отчета: отчет об исполнении бюджета утверждается Решением Совета народных депутатов Таштагольского городского поселения.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novostey.com/i4/2014/01/09/6dfa3e2ac8926a4360b5a8eb67e673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85728"/>
            <a:ext cx="278608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64294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Бюджет Таштагольского городского поселения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за 2024 год исполнялся в соответствии с: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71546"/>
            <a:ext cx="8072494" cy="285752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Требованиями бюджетного кодекса Российской Федерации;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Законами Кемеровской области, муниципальными правовыми актами совета народных  депутатов городского  поселения;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Положением о бюджетном процессе Таштагольского городского поселения;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Показателями социально-экономического развития Таштагольского городского поселения;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Уставом Таштагольского городского поселения;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Целевыми программами  Таштагольского городского поселения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4" name="Picture 8" descr="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4286256"/>
            <a:ext cx="3643337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256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00200"/>
          <a:ext cx="8143932" cy="200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80"/>
                <a:gridCol w="1979442"/>
                <a:gridCol w="2120830"/>
                <a:gridCol w="1385580"/>
              </a:tblGrid>
              <a:tr h="370840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Утвержденные (уточненные)  бюджетные назначения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Исполнения, 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  Доходы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279 445,4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279 428,4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  Расходы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286 412,4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277 917,4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  Результат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r>
                        <a:rPr lang="ru-RU" sz="12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б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юджета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: 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(-)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дефицит, (+) профицит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-6 967,0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1 511,0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97,03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исполнения бюджета Таштагольского городского поселения за 2024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7" descr="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714752"/>
            <a:ext cx="4071965" cy="249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go32.ru/uploads/posts/2012-12/1355291163_ynie-brakonier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3"/>
            <a:ext cx="4000528" cy="2500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9373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</a:rPr>
              <a:t>Доходы поступившие в бюджет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Таштагольского городского поселения за 2024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223005"/>
          <a:ext cx="7858179" cy="168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212"/>
                <a:gridCol w="3697967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/>
                        <a:t>Наименование показателя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поступившие  (тыс. руб.)</a:t>
                      </a:r>
                      <a:endParaRPr lang="ru-RU" sz="105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165</a:t>
                      </a:r>
                      <a:r>
                        <a:rPr lang="ru-RU" dirty="0"/>
                        <a:t> </a:t>
                      </a:r>
                      <a:r>
                        <a:rPr lang="ru-RU" dirty="0" smtClean="0"/>
                        <a:t>236,1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0038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10</a:t>
                      </a:r>
                      <a:r>
                        <a:rPr lang="ru-RU" dirty="0"/>
                        <a:t> </a:t>
                      </a:r>
                      <a:r>
                        <a:rPr lang="ru-RU" dirty="0" smtClean="0"/>
                        <a:t>171,2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32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104 </a:t>
                      </a:r>
                      <a:r>
                        <a:rPr lang="ru-RU" dirty="0" smtClean="0"/>
                        <a:t>021,1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64"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Доходы бюджета - Всего</a:t>
                      </a:r>
                      <a:endParaRPr lang="ru-RU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279 428,3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907704" y="285293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26774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доходов в бюджет Таштагольского городского поселения за 2024 год  (тыс. 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124744"/>
          <a:ext cx="8215370" cy="213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34807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78162,1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78151,3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99,98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Акцизы на нефтепродукты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12831,1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12831,1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584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3400,0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3 105,0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91,32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9718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69683,3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69683,3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97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Транспортный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1174,5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1170,7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99,67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23728" y="3501008"/>
          <a:ext cx="51125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3402</TotalTime>
  <Words>1066</Words>
  <Application>Microsoft Office PowerPoint</Application>
  <PresentationFormat>Экран (4:3)</PresentationFormat>
  <Paragraphs>284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Круги</vt:lpstr>
      <vt:lpstr>Слайд 1</vt:lpstr>
      <vt:lpstr>ОТЧЕТ ОБ ИСПОЛНЕНИИ БЮДЖЕТА ТАШТАГОЛЬСКОГО ГОРОДСКОГО ПОСЕЛЕНИЯ ЗА 2024 ГОД</vt:lpstr>
      <vt:lpstr>Уважаемые жители Таштагольского городского поселения!</vt:lpstr>
      <vt:lpstr>ОСНОВНЫЕ СОЦИАЛЬНО-ЭКОНОМИЧЕСКИЕ ПОКАЗАТЕЛИ ТАШТАГОЛЬСКОГО ГОРОДСКОГО ПОСЕЛЕНИЯ ЗА 2024 ГОД</vt:lpstr>
      <vt:lpstr>Этапы составления бюджетной отчетности</vt:lpstr>
      <vt:lpstr>Бюджет Таштагольского городского поселения  за 2024 год исполнялся в соответствии с:</vt:lpstr>
      <vt:lpstr>Основные характеристики исполнения бюджета Таштагольского городского поселения за 2024 год</vt:lpstr>
      <vt:lpstr>Доходы поступившие в бюджет  Таштагольского городского поселения за 2024 год</vt:lpstr>
      <vt:lpstr>Поступление налоговых доходов в бюджет Таштагольского городского поселения за 2024 год  (тыс. руб.)</vt:lpstr>
      <vt:lpstr>Поступление неналоговых доходов в бюджет Таштагольского  городского поселения за 2024 год  (тыс. руб.)</vt:lpstr>
      <vt:lpstr>Безвозмездные поступления в бюджет Таштагольского  городского поселения за 2023 год  (тыс. руб.)</vt:lpstr>
      <vt:lpstr>Слайд 12</vt:lpstr>
      <vt:lpstr>Структура расходов  бюджета Таштагольского городского поселения на 2024 год</vt:lpstr>
      <vt:lpstr>Информация об исполнении муниципальных программ   Таштагольского городского поселения  в 2024 году (тыс. руб.) </vt:lpstr>
      <vt:lpstr>Информация об исполнении муниципальных программ Таштагольского городского поселения в 2023 году (продолжение)</vt:lpstr>
      <vt:lpstr>Доля муниципальных программ в общем объеме  расходов бюджета за 2022 год</vt:lpstr>
      <vt:lpstr>Слайд 17</vt:lpstr>
      <vt:lpstr>Слайд 18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jil</cp:lastModifiedBy>
  <cp:revision>386</cp:revision>
  <dcterms:created xsi:type="dcterms:W3CDTF">2015-05-27T07:54:06Z</dcterms:created>
  <dcterms:modified xsi:type="dcterms:W3CDTF">2025-06-09T09:04:26Z</dcterms:modified>
</cp:coreProperties>
</file>