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0"/>
  </p:notesMasterIdLst>
  <p:sldIdLst>
    <p:sldId id="256" r:id="rId2"/>
    <p:sldId id="278" r:id="rId3"/>
    <p:sldId id="291" r:id="rId4"/>
    <p:sldId id="268" r:id="rId5"/>
    <p:sldId id="293" r:id="rId6"/>
    <p:sldId id="258" r:id="rId7"/>
    <p:sldId id="285" r:id="rId8"/>
    <p:sldId id="281" r:id="rId9"/>
    <p:sldId id="280" r:id="rId10"/>
    <p:sldId id="282" r:id="rId11"/>
    <p:sldId id="283" r:id="rId12"/>
    <p:sldId id="274" r:id="rId13"/>
    <p:sldId id="279" r:id="rId14"/>
    <p:sldId id="286" r:id="rId15"/>
    <p:sldId id="287" r:id="rId16"/>
    <p:sldId id="292" r:id="rId17"/>
    <p:sldId id="294" r:id="rId18"/>
    <p:sldId id="29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mp" initials="Ф.Ы.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66FF33"/>
    <a:srgbClr val="FF00FF"/>
    <a:srgbClr val="ABF20E"/>
    <a:srgbClr val="4DE923"/>
    <a:srgbClr val="003300"/>
    <a:srgbClr val="EE1E95"/>
    <a:srgbClr val="808080"/>
    <a:srgbClr val="FF0066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O:\&#1056;&#1072;&#1073;&#1086;&#1095;&#1080;&#1081;%20&#1089;&#1090;&#1086;&#1083;\&#1056;&#1072;&#1089;&#1087;&#1088;&#1077;&#1076;&#1077;&#1083;&#1077;&#1085;&#1080;&#1077;%20%20&#1076;&#1077;&#1085;&#1077;&#1078;&#1085;&#1099;&#1093;%20&#1089;&#1088;&#1077;&#1076;&#1089;&#1090;&#1074;%20202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O:\&#1056;&#1072;&#1073;&#1086;&#1095;&#1080;&#1081;%20&#1089;&#1090;&#1086;&#1083;\&#1063;&#1080;&#1089;&#1090;&#1099;&#1081;%20&#1083;&#1080;&#1089;&#1090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Доходы</a:t>
            </a:r>
            <a:r>
              <a:rPr lang="ru-RU" baseline="0" dirty="0" smtClean="0"/>
              <a:t> поступившие (тыс. руб.)</a:t>
            </a:r>
            <a:r>
              <a:rPr lang="ru-RU" dirty="0" smtClean="0"/>
              <a:t> </a:t>
            </a:r>
            <a:endParaRPr lang="ru-RU" dirty="0"/>
          </a:p>
        </c:rich>
      </c:tx>
      <c:layout>
        <c:manualLayout>
          <c:xMode val="edge"/>
          <c:yMode val="edge"/>
          <c:x val="0.14789351851851837"/>
          <c:y val="4.7619047619047623E-2"/>
        </c:manualLayout>
      </c:layout>
    </c:title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дохдв бюджета </c:v>
                </c:pt>
              </c:strCache>
            </c:strRef>
          </c:tx>
          <c:explosion val="16"/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Налогвые доходы</c:v>
                </c:pt>
                <c:pt idx="1">
                  <c:v>Неналовые дходы</c:v>
                </c:pt>
                <c:pt idx="2">
                  <c:v>Безвзмезные пступления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139005.20000000001</c:v>
                </c:pt>
                <c:pt idx="1">
                  <c:v>7709</c:v>
                </c:pt>
                <c:pt idx="2">
                  <c:v>78688.600000000006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Pr>
        <a:bodyPr/>
        <a:lstStyle/>
        <a:p>
          <a:pPr>
            <a:defRPr sz="1800">
              <a:solidFill>
                <a:schemeClr val="tx2">
                  <a:lumMod val="10000"/>
                </a:schemeClr>
              </a:solidFill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доходов поступивших в бюджет Таштагольского городского поселения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>
                    <a:solidFill>
                      <a:schemeClr val="tx2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 (НДФЛ)</c:v>
                </c:pt>
                <c:pt idx="1">
                  <c:v>Акцизы на нефтепродукты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Транспортный налог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65067.7</c:v>
                </c:pt>
                <c:pt idx="1">
                  <c:v>12069.7</c:v>
                </c:pt>
                <c:pt idx="2">
                  <c:v>3105</c:v>
                </c:pt>
                <c:pt idx="3">
                  <c:v>57731.3</c:v>
                </c:pt>
                <c:pt idx="4">
                  <c:v>1031.4000000000001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txPr>
        <a:bodyPr/>
        <a:lstStyle/>
        <a:p>
          <a:pPr>
            <a:defRPr sz="1100">
              <a:solidFill>
                <a:schemeClr val="tx2">
                  <a:lumMod val="10000"/>
                </a:schemeClr>
              </a:solidFill>
            </a:defRPr>
          </a:pPr>
          <a:endParaRPr lang="ru-RU"/>
        </a:p>
      </c:txPr>
    </c:legend>
    <c:plotVisOnly val="1"/>
  </c:chart>
  <c:spPr>
    <a:solidFill>
      <a:schemeClr val="bg1">
        <a:lumMod val="20000"/>
        <a:lumOff val="80000"/>
      </a:schemeClr>
    </a:solidFill>
    <a:ln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Структура неналоговых доходов поступивших в бюджет 
Таштагольского городского поселения</a:t>
            </a:r>
            <a:r>
              <a:rPr lang="ru-RU" dirty="0"/>
              <a:t>
</a:t>
            </a:r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просрочка!#REF!</c:f>
              <c:strCache>
                <c:ptCount val="1"/>
                <c:pt idx="0">
                  <c:v>#REF!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-6.6981299212598433E-2"/>
                  <c:y val="4.5951443569553767E-2"/>
                </c:manualLayout>
              </c:layout>
              <c:showPercent val="1"/>
            </c:dLbl>
            <c:dLbl>
              <c:idx val="2"/>
              <c:layout>
                <c:manualLayout>
                  <c:x val="-6.2030402449693912E-2"/>
                  <c:y val="-4.7359288422280564E-2"/>
                </c:manualLayout>
              </c:layout>
              <c:showPercent val="1"/>
            </c:dLbl>
            <c:dLbl>
              <c:idx val="3"/>
              <c:layout>
                <c:manualLayout>
                  <c:x val="8.2309711286089188E-3"/>
                  <c:y val="-6.5885097696121483E-2"/>
                </c:manualLayout>
              </c:layout>
              <c:showPercent val="1"/>
            </c:dLbl>
            <c:dLbl>
              <c:idx val="4"/>
              <c:layout>
                <c:manualLayout>
                  <c:x val="5.1937226596675413E-2"/>
                  <c:y val="-8.8159813356664153E-3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просрочка!$A$32:$A$36</c:f>
              <c:strCache>
                <c:ptCount val="5"/>
                <c:pt idx="0">
                  <c:v>Доходы от использования имущества </c:v>
                </c:pt>
                <c:pt idx="1">
                  <c:v>Доходы от продажи материальных и нематериальных активов </c:v>
                </c:pt>
                <c:pt idx="2">
                  <c:v>Штрафы, санкции, возмещение ущерба </c:v>
                </c:pt>
                <c:pt idx="3">
                  <c:v>Прочие неналоговые доходы </c:v>
                </c:pt>
                <c:pt idx="4">
                  <c:v>Инициативные платежи </c:v>
                </c:pt>
              </c:strCache>
            </c:strRef>
          </c:cat>
          <c:val>
            <c:numRef>
              <c:f>просрочка!#REF!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</c:pie3DChart>
    </c:plotArea>
    <c:legend>
      <c:legendPos val="r"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3477772309711299E-2"/>
                  <c:y val="-6.4354576771653543E-2"/>
                </c:manualLayout>
              </c:layout>
              <c:showPercent val="1"/>
            </c:dLbl>
            <c:dLbl>
              <c:idx val="2"/>
              <c:layout>
                <c:manualLayout>
                  <c:x val="4.8839402887139111E-3"/>
                  <c:y val="1.6358021653543307E-2"/>
                </c:manualLayout>
              </c:layout>
              <c:showPercent val="1"/>
            </c:dLbl>
            <c:dLbl>
              <c:idx val="3"/>
              <c:layout>
                <c:manualLayout>
                  <c:x val="-2.0986712598425196E-2"/>
                  <c:y val="-8.4667076771653693E-2"/>
                </c:manualLayout>
              </c:layout>
              <c:showPercent val="1"/>
            </c:dLbl>
            <c:dLbl>
              <c:idx val="4"/>
              <c:layout>
                <c:manualLayout>
                  <c:x val="-0.10000065616797897"/>
                  <c:y val="-7.9979576771653516E-2"/>
                </c:manualLayout>
              </c:layout>
              <c:showPercent val="1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 на выравнивание уровня бюджетной обеспеченности </c:v>
                </c:pt>
                <c:pt idx="1">
                  <c:v>Прочие межбюджетные трансферты </c:v>
                </c:pt>
                <c:pt idx="2">
                  <c:v>Субсидии бюджетам городских поселений на реализацию программ формирования современной городской среды </c:v>
                </c:pt>
                <c:pt idx="3">
                  <c:v>Прочие безвозмездные поступления от негосударственных организаций в бюджеты городских поселений </c:v>
                </c:pt>
                <c:pt idx="4">
                  <c:v>Прочие безвозмездные поступления в бюджеты городских поселений 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1038.8</c:v>
                </c:pt>
                <c:pt idx="1">
                  <c:v>71042.3</c:v>
                </c:pt>
                <c:pt idx="2">
                  <c:v>6309.8</c:v>
                </c:pt>
                <c:pt idx="3" formatCode="General">
                  <c:v>295.8</c:v>
                </c:pt>
                <c:pt idx="4" formatCode="General">
                  <c:v>1.9000000000000001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5210414948797735"/>
          <c:y val="4.0907097792916687E-2"/>
          <c:w val="0.33818744910096687"/>
          <c:h val="0.90692789453654143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 </c:v>
                </c:pt>
                <c:pt idx="1">
                  <c:v>Национальная безопасность </c:v>
                </c:pt>
                <c:pt idx="2">
                  <c:v>Национальная экономика </c:v>
                </c:pt>
                <c:pt idx="3">
                  <c:v>Жилищно-коммунальное хозяйство </c:v>
                </c:pt>
                <c:pt idx="4">
                  <c:v>Образование </c:v>
                </c:pt>
                <c:pt idx="5">
                  <c:v>Культура </c:v>
                </c:pt>
                <c:pt idx="6">
                  <c:v>Физическая культура и спорт </c:v>
                </c:pt>
                <c:pt idx="7">
                  <c:v>Средства массовой информации 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 formatCode="#,##0.00">
                  <c:v>15914.1</c:v>
                </c:pt>
                <c:pt idx="1">
                  <c:v>382.5</c:v>
                </c:pt>
                <c:pt idx="2" formatCode="#,##0.00">
                  <c:v>47872.800000000003</c:v>
                </c:pt>
                <c:pt idx="3" formatCode="#,##0.00">
                  <c:v>88768</c:v>
                </c:pt>
                <c:pt idx="4" formatCode="#,##0.00">
                  <c:v>662.1</c:v>
                </c:pt>
                <c:pt idx="5" formatCode="#,##0.00">
                  <c:v>41810</c:v>
                </c:pt>
                <c:pt idx="6" formatCode="#,##0.00">
                  <c:v>26467.7</c:v>
                </c:pt>
                <c:pt idx="7">
                  <c:v>167.1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6272860609779449"/>
          <c:y val="0.15606328187015056"/>
          <c:w val="0.32756299249115056"/>
          <c:h val="0.7875984164148899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1"/>
              <c:layout>
                <c:manualLayout>
                  <c:x val="-2.4848643919510086E-2"/>
                  <c:y val="-2.5860309128025736E-3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Лист6!$N$51:$N$53</c:f>
              <c:strCache>
                <c:ptCount val="3"/>
                <c:pt idx="0">
                  <c:v>Муниципальные программы</c:v>
                </c:pt>
                <c:pt idx="1">
                  <c:v>Ведомственная программа</c:v>
                </c:pt>
                <c:pt idx="2">
                  <c:v>Непрограммные расходы</c:v>
                </c:pt>
              </c:strCache>
            </c:strRef>
          </c:cat>
          <c:val>
            <c:numRef>
              <c:f>Лист6!$O$51:$O$53</c:f>
              <c:numCache>
                <c:formatCode>General</c:formatCode>
                <c:ptCount val="3"/>
                <c:pt idx="0">
                  <c:v>93.3</c:v>
                </c:pt>
                <c:pt idx="1">
                  <c:v>6.4</c:v>
                </c:pt>
                <c:pt idx="2">
                  <c:v>0.30000000000000032</c:v>
                </c:pt>
              </c:numCache>
            </c:numRef>
          </c:val>
        </c:ser>
      </c:pie3DChart>
    </c:plotArea>
    <c:legend>
      <c:legendPos val="r"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9CA7FED-55F6-4C00-863F-BBB9422FB020}" type="datetimeFigureOut">
              <a:rPr lang="ru-RU"/>
              <a:pPr>
                <a:defRPr/>
              </a:pPr>
              <a:t>20.05.2024</a:t>
            </a:fld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6829AB2-E987-46AB-B490-1287350F5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9429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666" tIns="45835" rIns="91666" bIns="45835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666" tIns="45835" rIns="91666" bIns="45835" anchor="b"/>
          <a:lstStyle/>
          <a:p>
            <a:pPr algn="r">
              <a:defRPr/>
            </a:pPr>
            <a:fld id="{6392233C-74CB-4E0B-BF5D-4F8ADF9CA575}" type="slidenum">
              <a:rPr lang="ru-RU" sz="1200">
                <a:latin typeface="+mn-lt"/>
                <a:cs typeface="+mn-cs"/>
              </a:rPr>
              <a:pPr algn="r">
                <a:defRPr/>
              </a:pPr>
              <a:t>12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29AB2-E987-46AB-B490-1287350F5C24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29AB2-E987-46AB-B490-1287350F5C24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666" tIns="45835" rIns="91666" bIns="45835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161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666" tIns="45835" rIns="91666" bIns="45835" anchor="b"/>
          <a:lstStyle/>
          <a:p>
            <a:pPr algn="r">
              <a:defRPr/>
            </a:pPr>
            <a:fld id="{54BFF8B2-1209-4186-A49F-F8BB4ABD40A6}" type="slidenum">
              <a:rPr lang="ru-RU" sz="1200">
                <a:latin typeface="+mn-lt"/>
                <a:cs typeface="+mn-cs"/>
              </a:rPr>
              <a:pPr algn="r">
                <a:defRPr/>
              </a:pPr>
              <a:t>18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76 w 5740"/>
                <a:gd name="T1" fmla="*/ 617 h 4316"/>
                <a:gd name="T2" fmla="*/ 0 w 5740"/>
                <a:gd name="T3" fmla="*/ 617 h 4316"/>
                <a:gd name="T4" fmla="*/ 0 w 5740"/>
                <a:gd name="T5" fmla="*/ 0 h 4316"/>
                <a:gd name="T6" fmla="*/ 5776 w 5740"/>
                <a:gd name="T7" fmla="*/ 0 h 4316"/>
                <a:gd name="T8" fmla="*/ 5776 w 5740"/>
                <a:gd name="T9" fmla="*/ 617 h 4316"/>
                <a:gd name="T10" fmla="*/ 5776 w 5740"/>
                <a:gd name="T11" fmla="*/ 61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algn="r">
                <a:defRPr/>
              </a:pPr>
              <a:endParaRPr lang="ru-RU" sz="1800"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1 w 382"/>
                  <a:gd name="T19" fmla="*/ 96 h 96"/>
                  <a:gd name="T20" fmla="*/ 265 w 382"/>
                  <a:gd name="T21" fmla="*/ 90 h 96"/>
                  <a:gd name="T22" fmla="*/ 313 w 382"/>
                  <a:gd name="T23" fmla="*/ 84 h 96"/>
                  <a:gd name="T24" fmla="*/ 354 w 382"/>
                  <a:gd name="T25" fmla="*/ 66 h 96"/>
                  <a:gd name="T26" fmla="*/ 384 w 382"/>
                  <a:gd name="T27" fmla="*/ 42 h 96"/>
                  <a:gd name="T28" fmla="*/ 378 w 382"/>
                  <a:gd name="T29" fmla="*/ 42 h 96"/>
                  <a:gd name="T30" fmla="*/ 348 w 382"/>
                  <a:gd name="T31" fmla="*/ 66 h 96"/>
                  <a:gd name="T32" fmla="*/ 307 w 382"/>
                  <a:gd name="T33" fmla="*/ 78 h 96"/>
                  <a:gd name="T34" fmla="*/ 265 w 382"/>
                  <a:gd name="T35" fmla="*/ 90 h 96"/>
                  <a:gd name="T36" fmla="*/ 211 w 382"/>
                  <a:gd name="T37" fmla="*/ 96 h 96"/>
                  <a:gd name="T38" fmla="*/ 21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1 w 185"/>
                  <a:gd name="T5" fmla="*/ 36 h 210"/>
                  <a:gd name="T6" fmla="*/ 157 w 185"/>
                  <a:gd name="T7" fmla="*/ 72 h 210"/>
                  <a:gd name="T8" fmla="*/ 163 w 185"/>
                  <a:gd name="T9" fmla="*/ 90 h 210"/>
                  <a:gd name="T10" fmla="*/ 169 w 185"/>
                  <a:gd name="T11" fmla="*/ 114 h 210"/>
                  <a:gd name="T12" fmla="*/ 163 w 185"/>
                  <a:gd name="T13" fmla="*/ 138 h 210"/>
                  <a:gd name="T14" fmla="*/ 151 w 185"/>
                  <a:gd name="T15" fmla="*/ 162 h 210"/>
                  <a:gd name="T16" fmla="*/ 121 w 185"/>
                  <a:gd name="T17" fmla="*/ 180 h 210"/>
                  <a:gd name="T18" fmla="*/ 90 w 185"/>
                  <a:gd name="T19" fmla="*/ 198 h 210"/>
                  <a:gd name="T20" fmla="*/ 98 w 185"/>
                  <a:gd name="T21" fmla="*/ 210 h 210"/>
                  <a:gd name="T22" fmla="*/ 133 w 185"/>
                  <a:gd name="T23" fmla="*/ 192 h 210"/>
                  <a:gd name="T24" fmla="*/ 163 w 185"/>
                  <a:gd name="T25" fmla="*/ 168 h 210"/>
                  <a:gd name="T26" fmla="*/ 181 w 185"/>
                  <a:gd name="T27" fmla="*/ 144 h 210"/>
                  <a:gd name="T28" fmla="*/ 187 w 185"/>
                  <a:gd name="T29" fmla="*/ 114 h 210"/>
                  <a:gd name="T30" fmla="*/ 181 w 185"/>
                  <a:gd name="T31" fmla="*/ 90 h 210"/>
                  <a:gd name="T32" fmla="*/ 175 w 185"/>
                  <a:gd name="T33" fmla="*/ 66 h 210"/>
                  <a:gd name="T34" fmla="*/ 157 w 185"/>
                  <a:gd name="T35" fmla="*/ 48 h 210"/>
                  <a:gd name="T36" fmla="*/ 13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</p:grpSp>
        </p:grpSp>
      </p:grpSp>
      <p:sp>
        <p:nvSpPr>
          <p:cNvPr id="307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53CE2-ACD5-4756-B682-9E13F55AE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47446-9502-4922-ACAF-A8F1362BD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F2060-956B-43E9-82E4-65DE2E95F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2335C-D175-4115-B31B-614EE6F42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30152-DC38-412C-918A-9AB959BEC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4D4C4-BB0D-4738-863E-52120C933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CF451-2D0F-41C4-A83F-00F011DB7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62185-6955-44B6-A1E0-377509B22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D8E46-5AB8-48A2-97DF-0B6F9A595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FFEB3-2126-4FCD-81EC-64CE2637B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98940-DCBB-4A28-8E9D-0F4A4A0F7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0945-266D-4D74-831D-A0FD2BD01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33BA1-2536-4BF2-B246-CFCAFB934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/>
        </p:spPr>
        <p:txBody>
          <a:bodyPr/>
          <a:lstStyle/>
          <a:p>
            <a:pPr algn="r">
              <a:defRPr/>
            </a:pPr>
            <a:endParaRPr lang="ru-RU" sz="1800">
              <a:cs typeface="+mn-cs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76 w 5740"/>
                <a:gd name="T1" fmla="*/ 617 h 4316"/>
                <a:gd name="T2" fmla="*/ 0 w 5740"/>
                <a:gd name="T3" fmla="*/ 617 h 4316"/>
                <a:gd name="T4" fmla="*/ 0 w 5740"/>
                <a:gd name="T5" fmla="*/ 0 h 4316"/>
                <a:gd name="T6" fmla="*/ 5776 w 5740"/>
                <a:gd name="T7" fmla="*/ 0 h 4316"/>
                <a:gd name="T8" fmla="*/ 5776 w 5740"/>
                <a:gd name="T9" fmla="*/ 617 h 4316"/>
                <a:gd name="T10" fmla="*/ 5776 w 5740"/>
                <a:gd name="T11" fmla="*/ 61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algn="r">
                <a:defRPr/>
              </a:pPr>
              <a:endParaRPr lang="ru-RU" sz="1800">
                <a:cs typeface="+mn-cs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97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97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97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1 w 382"/>
                  <a:gd name="T19" fmla="*/ 96 h 96"/>
                  <a:gd name="T20" fmla="*/ 265 w 382"/>
                  <a:gd name="T21" fmla="*/ 90 h 96"/>
                  <a:gd name="T22" fmla="*/ 313 w 382"/>
                  <a:gd name="T23" fmla="*/ 84 h 96"/>
                  <a:gd name="T24" fmla="*/ 354 w 382"/>
                  <a:gd name="T25" fmla="*/ 66 h 96"/>
                  <a:gd name="T26" fmla="*/ 384 w 382"/>
                  <a:gd name="T27" fmla="*/ 42 h 96"/>
                  <a:gd name="T28" fmla="*/ 378 w 382"/>
                  <a:gd name="T29" fmla="*/ 42 h 96"/>
                  <a:gd name="T30" fmla="*/ 348 w 382"/>
                  <a:gd name="T31" fmla="*/ 66 h 96"/>
                  <a:gd name="T32" fmla="*/ 307 w 382"/>
                  <a:gd name="T33" fmla="*/ 78 h 96"/>
                  <a:gd name="T34" fmla="*/ 265 w 382"/>
                  <a:gd name="T35" fmla="*/ 90 h 96"/>
                  <a:gd name="T36" fmla="*/ 211 w 382"/>
                  <a:gd name="T37" fmla="*/ 96 h 96"/>
                  <a:gd name="T38" fmla="*/ 21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1 w 185"/>
                  <a:gd name="T5" fmla="*/ 36 h 210"/>
                  <a:gd name="T6" fmla="*/ 157 w 185"/>
                  <a:gd name="T7" fmla="*/ 72 h 210"/>
                  <a:gd name="T8" fmla="*/ 163 w 185"/>
                  <a:gd name="T9" fmla="*/ 90 h 210"/>
                  <a:gd name="T10" fmla="*/ 169 w 185"/>
                  <a:gd name="T11" fmla="*/ 114 h 210"/>
                  <a:gd name="T12" fmla="*/ 163 w 185"/>
                  <a:gd name="T13" fmla="*/ 138 h 210"/>
                  <a:gd name="T14" fmla="*/ 151 w 185"/>
                  <a:gd name="T15" fmla="*/ 162 h 210"/>
                  <a:gd name="T16" fmla="*/ 121 w 185"/>
                  <a:gd name="T17" fmla="*/ 180 h 210"/>
                  <a:gd name="T18" fmla="*/ 90 w 185"/>
                  <a:gd name="T19" fmla="*/ 198 h 210"/>
                  <a:gd name="T20" fmla="*/ 98 w 185"/>
                  <a:gd name="T21" fmla="*/ 210 h 210"/>
                  <a:gd name="T22" fmla="*/ 133 w 185"/>
                  <a:gd name="T23" fmla="*/ 192 h 210"/>
                  <a:gd name="T24" fmla="*/ 163 w 185"/>
                  <a:gd name="T25" fmla="*/ 168 h 210"/>
                  <a:gd name="T26" fmla="*/ 181 w 185"/>
                  <a:gd name="T27" fmla="*/ 144 h 210"/>
                  <a:gd name="T28" fmla="*/ 187 w 185"/>
                  <a:gd name="T29" fmla="*/ 114 h 210"/>
                  <a:gd name="T30" fmla="*/ 181 w 185"/>
                  <a:gd name="T31" fmla="*/ 90 h 210"/>
                  <a:gd name="T32" fmla="*/ 175 w 185"/>
                  <a:gd name="T33" fmla="*/ 66 h 210"/>
                  <a:gd name="T34" fmla="*/ 157 w 185"/>
                  <a:gd name="T35" fmla="*/ 48 h 210"/>
                  <a:gd name="T36" fmla="*/ 13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</p:grpSp>
        </p:grpSp>
      </p:grpSp>
      <p:sp>
        <p:nvSpPr>
          <p:cNvPr id="297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7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7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ABEA2E2A-F025-418D-9D6B-DA57D73D9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ru/url?sa=i&amp;rct=j&amp;q=&amp;esrc=s&amp;source=images&amp;cd=&amp;cad=rja&amp;uact=8&amp;docid=UInUUnjX2kUnSM&amp;tbnid=Ejygf_zBRRoKmM:&amp;ved=0CAUQjRw&amp;url=http://novostey.com/business/news570462.html&amp;ei=RBl1U4ntO6fa4QTaioGADw&amp;bvm=bv.66917471,d.bGE&amp;psig=AFQjCNH88JS4gJpunidHdV3z0ROJu4wWjQ&amp;ust=140026949080755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docid=xa5Il0SqaDCgoM&amp;tbnid=SKp-DNgtVxy4lM:&amp;ved=0CAUQjRw&amp;url=http://go32.ru/news/incidents/4683-rybalka-na-desne-oboshlas-yunym-brakoneram-solidnym-shtrafom.html&amp;ei=gAt1U9DzIurm4QTBmIHoDw&amp;bvm=bv.66917471,d.bGE&amp;psig=AFQjCNE8W5krL_3d41w2ymWpvGY2be4NTw&amp;ust=1400265943935526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баннер бюдж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908050"/>
            <a:ext cx="866457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536" y="6237312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Разработан на основании решения Совета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народных депутатов Таштагольского городского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 от 27.04.2024 №138-рр «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 исполнении бюджета муниципального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«Таштагольское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городское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поселение» за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год»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65171"/>
          </a:xfrm>
        </p:spPr>
        <p:txBody>
          <a:bodyPr/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Поступление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неналоговых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доходов в бюджет Таштагольского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городского поселения за 2023 год  (тыс. руб.)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67544" y="1196752"/>
          <a:ext cx="8215370" cy="2171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87"/>
                <a:gridCol w="1466359"/>
                <a:gridCol w="1489215"/>
                <a:gridCol w="12273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показателя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Утвержденные бюджетные назначения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Исполнение  бюджета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Процент исполнения</a:t>
                      </a:r>
                      <a:endParaRPr lang="ru-RU" sz="1050" dirty="0"/>
                    </a:p>
                  </a:txBody>
                  <a:tcPr/>
                </a:tc>
              </a:tr>
              <a:tr h="285756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Доходы</a:t>
                      </a:r>
                      <a:r>
                        <a:rPr lang="ru-RU" sz="1200" b="1" baseline="0" dirty="0" smtClean="0">
                          <a:solidFill>
                            <a:srgbClr val="7030A0"/>
                          </a:solidFill>
                        </a:rPr>
                        <a:t> от использования имущества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5 051,0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5 045,7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99,9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Доходы от продажи материальных и нематериальных активов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1 570,6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1 570,6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100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Штрафы, санкции, возмещение ущерба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109,2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108,2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99,08</a:t>
                      </a: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Прочие неналоговые</a:t>
                      </a:r>
                      <a:r>
                        <a:rPr lang="ru-RU" sz="1200" b="1" baseline="0" dirty="0" smtClean="0">
                          <a:solidFill>
                            <a:srgbClr val="7030A0"/>
                          </a:solidFill>
                        </a:rPr>
                        <a:t> доходы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410,0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409,5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99,88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Инициативные платежи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299,5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299,5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100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683568" y="3429000"/>
          <a:ext cx="7934325" cy="316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65171"/>
          </a:xfrm>
        </p:spPr>
        <p:txBody>
          <a:bodyPr/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в бюджет Таштагольского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городского поселения за 2023 год  (тыс. руб.)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95536" y="1124744"/>
          <a:ext cx="8215370" cy="2354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2046"/>
                <a:gridCol w="1080120"/>
                <a:gridCol w="1224136"/>
                <a:gridCol w="11190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Наименование показателя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Утвержденные бюджетные назначения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Исполнение  бюджета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Процент исполнения</a:t>
                      </a:r>
                      <a:endParaRPr lang="ru-RU" sz="900" dirty="0"/>
                    </a:p>
                  </a:txBody>
                  <a:tcPr/>
                </a:tc>
              </a:tr>
              <a:tr h="285756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7030A0"/>
                          </a:solidFill>
                        </a:rPr>
                        <a:t>Дотации на выравнивание уровня бюджетной</a:t>
                      </a:r>
                      <a:r>
                        <a:rPr lang="ru-RU" sz="1100" b="1" baseline="0" dirty="0" smtClean="0">
                          <a:solidFill>
                            <a:srgbClr val="7030A0"/>
                          </a:solidFill>
                        </a:rPr>
                        <a:t> обеспеченности</a:t>
                      </a:r>
                      <a:endParaRPr lang="ru-RU" sz="11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</a:rPr>
                        <a:t>1 038,8</a:t>
                      </a:r>
                      <a:endParaRPr lang="ru-RU" sz="11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</a:rPr>
                        <a:t>1 038,8</a:t>
                      </a:r>
                      <a:endParaRPr lang="ru-RU" sz="11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</a:rPr>
                        <a:t>100</a:t>
                      </a:r>
                      <a:endParaRPr lang="ru-RU" sz="11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7030A0"/>
                          </a:solidFill>
                        </a:rPr>
                        <a:t>Прочие межбюджетные трансферты</a:t>
                      </a:r>
                      <a:endParaRPr lang="ru-RU" sz="11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</a:rPr>
                        <a:t>71 114,7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</a:rPr>
                        <a:t>71 042,3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</a:rPr>
                        <a:t>99,9</a:t>
                      </a:r>
                      <a:endParaRPr lang="ru-RU" sz="11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7030A0"/>
                          </a:solidFill>
                        </a:rPr>
                        <a:t>Субсидии бюджетам городских поселений на реализацию программ формирования современной городской среды</a:t>
                      </a:r>
                      <a:endParaRPr lang="ru-RU" sz="11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</a:rPr>
                        <a:t>6 309,8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</a:rPr>
                        <a:t>6 309,8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mtClean="0">
                          <a:solidFill>
                            <a:srgbClr val="7030A0"/>
                          </a:solidFill>
                        </a:rPr>
                        <a:t>100</a:t>
                      </a:r>
                      <a:endParaRPr lang="ru-RU" sz="11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7030A0"/>
                          </a:solidFill>
                        </a:rPr>
                        <a:t>Прочие безвозмездные поступления от негосударственных организаций в бюджеты городских поселений</a:t>
                      </a:r>
                      <a:endParaRPr lang="ru-RU" sz="11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</a:rPr>
                        <a:t>295,7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</a:rPr>
                        <a:t>295,8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</a:rPr>
                        <a:t>100</a:t>
                      </a:r>
                      <a:endParaRPr lang="ru-RU" sz="11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7030A0"/>
                          </a:solidFill>
                        </a:rPr>
                        <a:t>Прочие безвозмездные поступления в бюджеты городских поселений</a:t>
                      </a:r>
                      <a:endParaRPr lang="ru-RU" sz="11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</a:rPr>
                        <a:t>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</a:rPr>
                        <a:t>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</a:rPr>
                        <a:t>79,17</a:t>
                      </a:r>
                      <a:endParaRPr lang="ru-RU" sz="11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539552" y="3645024"/>
          <a:ext cx="784887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643174" y="857232"/>
            <a:ext cx="3929090" cy="36933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332656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Таштагольского городского поселения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разделам бюджетной классификации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2023 год (тыс. руб.)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1714488"/>
          <a:ext cx="8215369" cy="4061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24"/>
                <a:gridCol w="857256"/>
                <a:gridCol w="1428760"/>
                <a:gridCol w="1357322"/>
                <a:gridCol w="1143007"/>
              </a:tblGrid>
              <a:tr h="562384"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Годовой план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Кассовое исполнение 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31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16 369,9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15 914,1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97,2</a:t>
                      </a:r>
                    </a:p>
                  </a:txBody>
                  <a:tcPr/>
                </a:tc>
              </a:tr>
              <a:tr h="3853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384,1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382,5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53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47 872,8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47 872,8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53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88 840,4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88 768,0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53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662,1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662,1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840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43 377,0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41 810,0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96,4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53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26 467,7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26 467,7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53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167,1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167,1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530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РАСХОДЫ</a:t>
                      </a:r>
                      <a:r>
                        <a:rPr lang="ru-RU" sz="16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БЮДЖЕТА</a:t>
                      </a: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38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224 141,1</a:t>
                      </a: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8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222 044,3</a:t>
                      </a: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86" name="Rectangle 7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latin typeface="Times New Roman" pitchFamily="18" charset="0"/>
              </a:rPr>
              <a:t>Структура расходов  бюджета Таштагольского городского поселения на 2023 год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683568" y="1397000"/>
          <a:ext cx="7848872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22295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Информация об исполнении муниципальных программ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Таштагольского городского поселения  в 2023 году (тыс. руб.)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1124744"/>
          <a:ext cx="8280921" cy="4932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6"/>
                <a:gridCol w="1147892"/>
                <a:gridCol w="1113401"/>
                <a:gridCol w="835052"/>
              </a:tblGrid>
              <a:tr h="45271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Уточненный план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307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Предупреждение и ликвидация чрезвычайных ситуаций, обеспечение пожарной безопасности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384,1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382,5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822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лесоохранных мероприятий в городских лесах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607,7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607,7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5368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167,1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167,1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1093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 поддержка населения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662,2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662,2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5368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Информатизационное обеспечение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589,4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550,7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93,4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5368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Занятость населения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1 144,3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1 144,3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1307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и распоряжение муниципальным имуществом, составляющим муниципальную казну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1 326,3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1 270,0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95,7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5368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автомобильных дорог общего пользования Таштагольского городского поселения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41 034,7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41 034,7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5368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Благоустройство территории Таштагольского городского поселения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85 615,1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85 542,7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Информация об исполнении муниципальных программ Таштагольского городского поселения в 2023 году (продолжение)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4"/>
          <p:cNvGraphicFramePr>
            <a:graphicFrameLocks/>
          </p:cNvGraphicFramePr>
          <p:nvPr/>
        </p:nvGraphicFramePr>
        <p:xfrm>
          <a:off x="467544" y="692695"/>
          <a:ext cx="8280920" cy="5742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6"/>
                <a:gridCol w="1097502"/>
                <a:gridCol w="1134746"/>
                <a:gridCol w="864096"/>
              </a:tblGrid>
              <a:tr h="91973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Уточненный план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  (тыс.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42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Корректировка ген.плана г. Таштагола, проведение экспертизы проекта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405,0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405,0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2133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«Поддержка малого и среднего предпринимательства в Таштагольском городском поселении»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34,5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1779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ритуальных услуг и содержание мест захоронения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208,4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208,4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467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Совершенствование системы работы по вопросам награждения, поощрения и проведения организационных мероприятий на территории Таштагольского городского поселения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5605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культуры в Таштагольском городском поселении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43 377,0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41 810,0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96,4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2500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физической культуры и спорта в Таштагольском городском поселении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26 467,7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26 467,7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2900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современной городской среды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7 663,3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7 663,3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8957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расходы по целевым программам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209 741,8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208 005,8</a:t>
                      </a: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36609"/>
          </a:xfrm>
        </p:spPr>
        <p:txBody>
          <a:bodyPr/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Доля муниципальных программ в общем объеме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расходов бюджета за 2022 год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628" y="4239910"/>
            <a:ext cx="4000528" cy="2618090"/>
          </a:xfrm>
          <a:prstGeom prst="rect">
            <a:avLst/>
          </a:prstGeom>
          <a:noFill/>
          <a:effectLst>
            <a:innerShdw blurRad="660400" dist="165100" dir="11940000">
              <a:prstClr val="black">
                <a:alpha val="39000"/>
              </a:prstClr>
            </a:innerShdw>
          </a:effectLst>
        </p:spPr>
      </p:pic>
      <p:graphicFrame>
        <p:nvGraphicFramePr>
          <p:cNvPr id="8" name="Диаграмма 7"/>
          <p:cNvGraphicFramePr/>
          <p:nvPr/>
        </p:nvGraphicFramePr>
        <p:xfrm>
          <a:off x="1331640" y="1412776"/>
          <a:ext cx="691276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Информация подготовлена Администрацией  Таштагольского городского поселения  на основании Проект Решения совета  народных депутатов Таштагольского городского поселения  №   от  Об  исполнении бюджета  Муниципального образования «Таштагольского городского поселения  за 2023 год».  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Мы намерены совершенствовать работу по открытости бюджета, чтобы повысить эффективность распределения средств с учетом приоритетных потребностей населения и создания условий для активного участия жителей поселения в бюджетном процессе. 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Ждем ваших пожеланий и предложений. Уверены, что Ваши предложения заслуживают самого пристального внимания. </a:t>
            </a:r>
          </a:p>
          <a:p>
            <a:pPr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Финансово экономический отдел Таштагольского городского поселения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857232"/>
            <a:ext cx="8501122" cy="36933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и обратная связь</a:t>
            </a:r>
          </a:p>
        </p:txBody>
      </p:sp>
      <p:sp>
        <p:nvSpPr>
          <p:cNvPr id="45061" name="TextBox 15"/>
          <p:cNvSpPr txBox="1">
            <a:spLocks noChangeArrowheads="1"/>
          </p:cNvSpPr>
          <p:nvPr/>
        </p:nvSpPr>
        <p:spPr bwMode="auto">
          <a:xfrm>
            <a:off x="571500" y="1500188"/>
            <a:ext cx="7858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dirty="0">
                <a:latin typeface="Times New Roman" pitchFamily="18" charset="0"/>
              </a:rPr>
              <a:t>Брошюра подготовлена </a:t>
            </a:r>
            <a:r>
              <a:rPr lang="ru-RU" sz="1800" dirty="0" smtClean="0">
                <a:latin typeface="Times New Roman" pitchFamily="18" charset="0"/>
              </a:rPr>
              <a:t>Администрацией Таштагольского городского поселения</a:t>
            </a:r>
            <a:endParaRPr lang="ru-RU" sz="1800" dirty="0">
              <a:latin typeface="Times New Roman" pitchFamily="18" charset="0"/>
            </a:endParaRPr>
          </a:p>
        </p:txBody>
      </p:sp>
      <p:sp>
        <p:nvSpPr>
          <p:cNvPr id="45062" name="Прямоугольник 21"/>
          <p:cNvSpPr>
            <a:spLocks noChangeArrowheads="1"/>
          </p:cNvSpPr>
          <p:nvPr/>
        </p:nvSpPr>
        <p:spPr bwMode="auto">
          <a:xfrm>
            <a:off x="785813" y="2000250"/>
            <a:ext cx="7500937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 dirty="0">
                <a:latin typeface="Times New Roman" pitchFamily="18" charset="0"/>
              </a:rPr>
              <a:t>Адрес:</a:t>
            </a:r>
            <a:r>
              <a:rPr lang="ru-RU" sz="1800" dirty="0">
                <a:latin typeface="Times New Roman" pitchFamily="18" charset="0"/>
              </a:rPr>
              <a:t> 652990, Кемеровская обл., г. Таштагол, ул. Ленина, 60</a:t>
            </a:r>
          </a:p>
          <a:p>
            <a:r>
              <a:rPr lang="ru-RU" sz="1800" b="1" dirty="0">
                <a:latin typeface="Times New Roman" pitchFamily="18" charset="0"/>
              </a:rPr>
              <a:t>Электронная почта : </a:t>
            </a:r>
            <a:r>
              <a:rPr lang="en-US" sz="1800" u="sng" dirty="0" smtClean="0">
                <a:latin typeface="Times New Roman" pitchFamily="18" charset="0"/>
              </a:rPr>
              <a:t>tash-adm@mail.ru</a:t>
            </a:r>
            <a:endParaRPr lang="ru-RU" sz="1800" dirty="0">
              <a:latin typeface="Times New Roman" pitchFamily="18" charset="0"/>
            </a:endParaRPr>
          </a:p>
          <a:p>
            <a:r>
              <a:rPr lang="ru-RU" sz="1800" b="1" dirty="0">
                <a:latin typeface="Times New Roman" pitchFamily="18" charset="0"/>
              </a:rPr>
              <a:t>Телефон приемной:</a:t>
            </a:r>
            <a:r>
              <a:rPr lang="ru-RU" sz="1800" dirty="0">
                <a:latin typeface="Times New Roman" pitchFamily="18" charset="0"/>
              </a:rPr>
              <a:t> (</a:t>
            </a:r>
            <a:r>
              <a:rPr lang="en-US" sz="1800" dirty="0">
                <a:latin typeface="Times New Roman" pitchFamily="18" charset="0"/>
              </a:rPr>
              <a:t>838473</a:t>
            </a:r>
            <a:r>
              <a:rPr lang="ru-RU" sz="1800" dirty="0">
                <a:latin typeface="Times New Roman" pitchFamily="18" charset="0"/>
              </a:rPr>
              <a:t>) </a:t>
            </a:r>
            <a:r>
              <a:rPr lang="en-US" sz="1800" dirty="0" smtClean="0">
                <a:latin typeface="Times New Roman" pitchFamily="18" charset="0"/>
              </a:rPr>
              <a:t>3-3</a:t>
            </a:r>
            <a:r>
              <a:rPr lang="ru-RU" sz="1800" dirty="0" smtClean="0">
                <a:latin typeface="Times New Roman" pitchFamily="18" charset="0"/>
              </a:rPr>
              <a:t>3-43</a:t>
            </a:r>
            <a:endParaRPr lang="ru-RU" sz="1800" dirty="0">
              <a:latin typeface="Times New Roman" pitchFamily="18" charset="0"/>
            </a:endParaRPr>
          </a:p>
          <a:p>
            <a:r>
              <a:rPr lang="ru-RU" sz="1800" b="1" dirty="0">
                <a:latin typeface="Times New Roman" pitchFamily="18" charset="0"/>
              </a:rPr>
              <a:t>Факс: </a:t>
            </a:r>
            <a:r>
              <a:rPr lang="ru-RU" dirty="0">
                <a:latin typeface="Times New Roman" pitchFamily="18" charset="0"/>
              </a:rPr>
              <a:t>(</a:t>
            </a:r>
            <a:r>
              <a:rPr lang="en-US" dirty="0">
                <a:latin typeface="Times New Roman" pitchFamily="18" charset="0"/>
              </a:rPr>
              <a:t>838473</a:t>
            </a:r>
            <a:r>
              <a:rPr lang="ru-RU" dirty="0">
                <a:latin typeface="Times New Roman" pitchFamily="18" charset="0"/>
              </a:rPr>
              <a:t>) </a:t>
            </a:r>
            <a:r>
              <a:rPr lang="ru-RU" dirty="0" smtClean="0">
                <a:latin typeface="Times New Roman" pitchFamily="18" charset="0"/>
              </a:rPr>
              <a:t>2-36-13</a:t>
            </a:r>
            <a:endParaRPr lang="ru-RU" sz="1800" dirty="0">
              <a:latin typeface="Times New Roman" pitchFamily="18" charset="0"/>
            </a:endParaRPr>
          </a:p>
          <a:p>
            <a:r>
              <a:rPr lang="ru-RU" sz="1800" b="1" dirty="0">
                <a:latin typeface="Times New Roman" pitchFamily="18" charset="0"/>
              </a:rPr>
              <a:t>Режим работы:</a:t>
            </a:r>
            <a:endParaRPr lang="ru-RU" sz="1800" dirty="0">
              <a:latin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</a:rPr>
              <a:t>Понедельник - пятница с </a:t>
            </a:r>
            <a:r>
              <a:rPr lang="en-US" sz="1800" dirty="0">
                <a:latin typeface="Times New Roman" pitchFamily="18" charset="0"/>
              </a:rPr>
              <a:t>8</a:t>
            </a:r>
            <a:r>
              <a:rPr lang="ru-RU" sz="1800" dirty="0">
                <a:latin typeface="Times New Roman" pitchFamily="18" charset="0"/>
              </a:rPr>
              <a:t>:</a:t>
            </a:r>
            <a:r>
              <a:rPr lang="en-US" sz="1800" dirty="0">
                <a:latin typeface="Times New Roman" pitchFamily="18" charset="0"/>
              </a:rPr>
              <a:t>30</a:t>
            </a:r>
            <a:r>
              <a:rPr lang="ru-RU" sz="1800" dirty="0">
                <a:latin typeface="Times New Roman" pitchFamily="18" charset="0"/>
              </a:rPr>
              <a:t> до 1</a:t>
            </a:r>
            <a:r>
              <a:rPr lang="en-US" sz="1800" dirty="0">
                <a:latin typeface="Times New Roman" pitchFamily="18" charset="0"/>
              </a:rPr>
              <a:t>7</a:t>
            </a:r>
            <a:r>
              <a:rPr lang="ru-RU" sz="1800" dirty="0">
                <a:latin typeface="Times New Roman" pitchFamily="18" charset="0"/>
              </a:rPr>
              <a:t>:</a:t>
            </a:r>
            <a:r>
              <a:rPr lang="en-US" sz="1800" dirty="0">
                <a:latin typeface="Times New Roman" pitchFamily="18" charset="0"/>
              </a:rPr>
              <a:t>3</a:t>
            </a:r>
            <a:r>
              <a:rPr lang="ru-RU" sz="1800" dirty="0">
                <a:latin typeface="Times New Roman" pitchFamily="18" charset="0"/>
              </a:rPr>
              <a:t>0.</a:t>
            </a:r>
          </a:p>
          <a:p>
            <a:r>
              <a:rPr lang="ru-RU" sz="1800" dirty="0">
                <a:latin typeface="Times New Roman" pitchFamily="18" charset="0"/>
              </a:rPr>
              <a:t>Перерыв с 1</a:t>
            </a:r>
            <a:r>
              <a:rPr lang="en-US" sz="1800" dirty="0">
                <a:latin typeface="Times New Roman" pitchFamily="18" charset="0"/>
              </a:rPr>
              <a:t>2</a:t>
            </a:r>
            <a:r>
              <a:rPr lang="ru-RU" sz="1800" dirty="0">
                <a:latin typeface="Times New Roman" pitchFamily="18" charset="0"/>
              </a:rPr>
              <a:t>:</a:t>
            </a:r>
            <a:r>
              <a:rPr lang="en-US" sz="1800" dirty="0">
                <a:latin typeface="Times New Roman" pitchFamily="18" charset="0"/>
              </a:rPr>
              <a:t>3</a:t>
            </a:r>
            <a:r>
              <a:rPr lang="ru-RU" sz="1800" dirty="0">
                <a:latin typeface="Times New Roman" pitchFamily="18" charset="0"/>
              </a:rPr>
              <a:t>0 до 1</a:t>
            </a:r>
            <a:r>
              <a:rPr lang="en-US" sz="1800" dirty="0">
                <a:latin typeface="Times New Roman" pitchFamily="18" charset="0"/>
              </a:rPr>
              <a:t>3</a:t>
            </a:r>
            <a:r>
              <a:rPr lang="ru-RU" sz="1800" dirty="0">
                <a:latin typeface="Times New Roman" pitchFamily="18" charset="0"/>
              </a:rPr>
              <a:t>:</a:t>
            </a:r>
            <a:r>
              <a:rPr lang="en-US" sz="1800" dirty="0">
                <a:latin typeface="Times New Roman" pitchFamily="18" charset="0"/>
              </a:rPr>
              <a:t>3</a:t>
            </a:r>
            <a:r>
              <a:rPr lang="ru-RU" sz="1800" dirty="0">
                <a:latin typeface="Times New Roman" pitchFamily="18" charset="0"/>
              </a:rPr>
              <a:t>0</a:t>
            </a:r>
          </a:p>
          <a:p>
            <a:r>
              <a:rPr lang="ru-RU" sz="1800" dirty="0">
                <a:latin typeface="Times New Roman" pitchFamily="18" charset="0"/>
              </a:rPr>
              <a:t>Выходные дни: суббота, воскресенье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333375"/>
            <a:ext cx="7772400" cy="1079500"/>
          </a:xfrm>
        </p:spPr>
        <p:txBody>
          <a:bodyPr anchor="b"/>
          <a:lstStyle/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</a:rPr>
              <a:t>ОТЧЕТ ОБ ИСПОЛНЕНИИ БЮДЖЕТА ТАШТАГОЛЬСКОГО ГОРОДСКОГО ПОСЕЛЕНИЯ ЗА 2023 ГОД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38482" t="36111" r="19989" b="23718"/>
          <a:stretch>
            <a:fillRect/>
          </a:stretch>
        </p:blipFill>
        <p:spPr bwMode="auto">
          <a:xfrm>
            <a:off x="1187625" y="2000240"/>
            <a:ext cx="6984776" cy="43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Уважаемые жители Таштагольского городского поселения!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571611"/>
            <a:ext cx="80724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Представляем вашему вниманию Отчет об исполнении бюджета Таштагольского городского поселения за 2023 год в рамках проекта «Бюджет для граждан».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«Бюджет для граждан» предназначен, прежде всего, для жителей, не обладающих специальными знаниями в сфере бюджетного законодательства. Информация, представленная в данной презентации, знакомит жителей с основными характеристиками бюджета  Таштагольского городского поселения и результатами его исполнения за 2023  год.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Надеемся, что представление бюджета в понятной для жителей форме повысит уровень общественного участия граждан в бюджетном процессе Таштагольского городского поселения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Таштагольского городского поселения                        Д.В. Детков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14290"/>
            <a:ext cx="8229600" cy="928694"/>
          </a:xfrm>
        </p:spPr>
        <p:txBody>
          <a:bodyPr/>
          <a:lstStyle/>
          <a:p>
            <a:pPr eaLnBrk="1" hangingPunct="1">
              <a:defRPr/>
            </a:pPr>
            <a:r>
              <a:rPr lang="ru-RU" sz="1900" dirty="0" smtClean="0">
                <a:solidFill>
                  <a:srgbClr val="66FF33"/>
                </a:solidFill>
                <a:latin typeface="Times New Roman" pitchFamily="18" charset="0"/>
              </a:rPr>
              <a:t>ОСНОВНЫЕ СОЦИАЛЬНО-ЭКОНОМИЧЕСКИЕ ПОКАЗАТЕЛИ ТАШТАГОЛЬСКОГО ГОРОДСКОГО ПОСЕЛЕНИЯ ЗА 2023 ГОД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2" y="1071547"/>
            <a:ext cx="7215238" cy="192882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</a:rPr>
              <a:t>Численность населения – 21 670 чел.</a:t>
            </a:r>
          </a:p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</a:rPr>
              <a:t>Объем отгруженных товаров собственного производства, выполненных работ и услуг – 1010844,2тыс.руб.</a:t>
            </a:r>
          </a:p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</a:rPr>
              <a:t>Среднемесячная </a:t>
            </a:r>
            <a:r>
              <a:rPr lang="ru-RU" sz="2000" dirty="0" err="1" smtClean="0">
                <a:latin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</a:rPr>
              <a:t>/плата – 48 202,0 руб.</a:t>
            </a:r>
          </a:p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</a:rPr>
              <a:t>Уровень безработицы – 2,4</a:t>
            </a:r>
            <a:r>
              <a:rPr lang="en-US" sz="2000" dirty="0" smtClean="0">
                <a:latin typeface="Times New Roman" pitchFamily="18" charset="0"/>
              </a:rPr>
              <a:t> %</a:t>
            </a:r>
            <a:endParaRPr lang="ru-RU" sz="2000" dirty="0" smtClean="0">
              <a:latin typeface="Times New Roman" pitchFamily="18" charset="0"/>
            </a:endParaRPr>
          </a:p>
        </p:txBody>
      </p:sp>
      <p:pic>
        <p:nvPicPr>
          <p:cNvPr id="18435" name="Picture 9" descr="гор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214686"/>
            <a:ext cx="7286676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785794"/>
            <a:ext cx="4857784" cy="785818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Этапы составления бюджетной отчетности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28802"/>
            <a:ext cx="8229600" cy="4214842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Составление бюджетной отчетности: осуществляет  финансово-экономический отдел Администрации Таштагольского городского поселения;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Внешняя проверка годового отчета об исполнении бюджета Таштагольского городского поселения: годовой отчет об исполнении бюджета до его рассмотрения в Совете народных депутатов подлежит внешней проверке, которая  включает  подготовку заключения на годовой отчет об исполнении бюджета Таштагольского городского поселения;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Утверждение отчета: отчет об исполнении бюджета утверждается Решением Совета народных депутатов Таштагольского городского поселения.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novostey.com/i4/2014/01/09/6dfa3e2ac8926a4360b5a8eb67e673f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285728"/>
            <a:ext cx="2786082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357166"/>
            <a:ext cx="8229600" cy="642942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Бюджет Таштагольского городского поселения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за 2023 год исполнялся в соответствии с: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071546"/>
            <a:ext cx="8072494" cy="285752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rgbClr val="FF0066"/>
                </a:solidFill>
                <a:latin typeface="Times New Roman" pitchFamily="18" charset="0"/>
              </a:rPr>
              <a:t>Требованиями бюджетного кодекса Российской Федерации;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FF0066"/>
                </a:solidFill>
                <a:latin typeface="Times New Roman" pitchFamily="18" charset="0"/>
              </a:rPr>
              <a:t>Законами Кемеровской области, муниципальными правовыми актами совета народных  депутатов городского  поселения;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FF0066"/>
                </a:solidFill>
                <a:latin typeface="Times New Roman" pitchFamily="18" charset="0"/>
              </a:rPr>
              <a:t>Положением о бюджетном процессе Таштагольского городского поселения;</a:t>
            </a:r>
            <a:endParaRPr lang="ru-RU" sz="20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FF0066"/>
                </a:solidFill>
                <a:latin typeface="Times New Roman" pitchFamily="18" charset="0"/>
              </a:rPr>
              <a:t>Показателями социально-экономического развития Таштагольского городского поселения;</a:t>
            </a:r>
            <a:endParaRPr lang="ru-RU" sz="20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FF0066"/>
                </a:solidFill>
                <a:latin typeface="Times New Roman" pitchFamily="18" charset="0"/>
              </a:rPr>
              <a:t>Уставом Таштагольского городского поселения;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FF0066"/>
                </a:solidFill>
                <a:latin typeface="Times New Roman" pitchFamily="18" charset="0"/>
              </a:rPr>
              <a:t>Целевыми программами  Таштагольского городского поселения</a:t>
            </a:r>
            <a:endParaRPr lang="ru-RU" sz="2000" dirty="0" smtClean="0">
              <a:latin typeface="Times New Roman" pitchFamily="18" charset="0"/>
            </a:endParaRPr>
          </a:p>
        </p:txBody>
      </p:sp>
      <p:pic>
        <p:nvPicPr>
          <p:cNvPr id="4" name="Picture 8" descr="7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9" y="4286256"/>
            <a:ext cx="3643337" cy="228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бюдж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286256"/>
            <a:ext cx="364333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4" y="1600200"/>
          <a:ext cx="8143932" cy="2003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8080"/>
                <a:gridCol w="1979442"/>
                <a:gridCol w="2120830"/>
                <a:gridCol w="1385580"/>
              </a:tblGrid>
              <a:tr h="370840">
                <a:tc>
                  <a:txBody>
                    <a:bodyPr/>
                    <a:lstStyle/>
                    <a:p>
                      <a:pPr marL="438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Утвержденные (уточненные)  бюджетные назначения </a:t>
                      </a:r>
                      <a:r>
                        <a:rPr lang="ru-RU" sz="12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тыс. руб.)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38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Исполнение бюджета </a:t>
                      </a:r>
                      <a:r>
                        <a:rPr lang="ru-RU" sz="12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тыс. руб.)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 smtClean="0">
                          <a:latin typeface="Calibri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 smtClean="0">
                          <a:latin typeface="Calibri"/>
                          <a:ea typeface="Times New Roman"/>
                          <a:cs typeface="Times New Roman"/>
                        </a:rPr>
                        <a:t>Исполнения, 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228600" algn="l"/>
                        </a:tabLst>
                      </a:pPr>
                      <a:r>
                        <a:rPr lang="ru-RU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   Доходы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227 195,5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225 402,8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99,21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228600" algn="l"/>
                        </a:tabLst>
                      </a:pPr>
                      <a:r>
                        <a:rPr lang="ru-RU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   Расходы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224 141,1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222 044,3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99,1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228600" algn="l"/>
                        </a:tabLs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   Результат </a:t>
                      </a:r>
                      <a:r>
                        <a:rPr lang="ru-RU" sz="12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исполнения</a:t>
                      </a:r>
                      <a:r>
                        <a:rPr lang="ru-RU" sz="1200" b="1" i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б</a:t>
                      </a:r>
                      <a:r>
                        <a:rPr lang="ru-RU" sz="12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юджета</a:t>
                      </a: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:  </a:t>
                      </a:r>
                      <a:r>
                        <a:rPr lang="ru-RU" sz="12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(-) </a:t>
                      </a: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дефицит, (+) профицит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3 054,4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3 358,5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Основные характеристики исполнения бюджета Таштагольского городского поселения за 2023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7" descr="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1" y="3714752"/>
            <a:ext cx="4071965" cy="249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go32.ru/uploads/posts/2012-12/1355291163_ynie-brakonieri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3714753"/>
            <a:ext cx="4000528" cy="25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2"/>
            <a:ext cx="8229600" cy="793733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latin typeface="Times New Roman" pitchFamily="18" charset="0"/>
              </a:rPr>
              <a:t>Доходы поступившие в бюджет </a:t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</a:rPr>
              <a:t>Таштагольского городского поселения за 2023 год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85786" y="1223005"/>
          <a:ext cx="7858179" cy="1533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0212"/>
                <a:gridCol w="3697967"/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/>
                        <a:t>Наименование показателя</a:t>
                      </a:r>
                      <a:endParaRPr lang="ru-RU" sz="105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Доходы поступившие  (тыс. руб.)</a:t>
                      </a:r>
                      <a:endParaRPr lang="ru-RU" sz="105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77168">
                <a:tc>
                  <a:txBody>
                    <a:bodyPr/>
                    <a:lstStyle/>
                    <a:p>
                      <a:pPr lvl="1" algn="l"/>
                      <a:r>
                        <a:rPr lang="ru-RU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Налоговые доходы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139 005,2</a:t>
                      </a:r>
                      <a:endParaRPr lang="ru-RU" sz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0038">
                <a:tc>
                  <a:txBody>
                    <a:bodyPr/>
                    <a:lstStyle/>
                    <a:p>
                      <a:pPr lvl="1" algn="l"/>
                      <a:r>
                        <a:rPr lang="ru-RU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Неналоговые доходы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7 709,0</a:t>
                      </a:r>
                      <a:endParaRPr lang="ru-RU" sz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00032">
                <a:tc>
                  <a:txBody>
                    <a:bodyPr/>
                    <a:lstStyle/>
                    <a:p>
                      <a:pPr lvl="1" algn="l"/>
                      <a:r>
                        <a:rPr lang="ru-RU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Безвозмездные поступления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78 688,6</a:t>
                      </a:r>
                      <a:endParaRPr lang="ru-RU" sz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64">
                <a:tc>
                  <a:txBody>
                    <a:bodyPr/>
                    <a:lstStyle/>
                    <a:p>
                      <a:pPr lvl="1" algn="l"/>
                      <a:r>
                        <a:rPr lang="ru-RU" sz="16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Доходы бюджета - Всего</a:t>
                      </a:r>
                      <a:endParaRPr lang="ru-RU" sz="1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n>
                            <a:solidFill>
                              <a:srgbClr val="FF0000"/>
                            </a:solidFill>
                          </a:ln>
                          <a:latin typeface="Calibri"/>
                          <a:ea typeface="Times New Roman"/>
                          <a:cs typeface="Times New Roman"/>
                        </a:rPr>
                        <a:t>225</a:t>
                      </a:r>
                      <a:r>
                        <a:rPr lang="ru-RU" sz="1600" b="1" baseline="0" dirty="0" smtClean="0">
                          <a:ln>
                            <a:solidFill>
                              <a:srgbClr val="FF0000"/>
                            </a:solidFill>
                          </a:ln>
                          <a:latin typeface="Calibri"/>
                          <a:ea typeface="Times New Roman"/>
                          <a:cs typeface="Times New Roman"/>
                        </a:rPr>
                        <a:t> 402,8</a:t>
                      </a:r>
                      <a:endParaRPr lang="ru-RU" sz="1600" b="1" dirty="0">
                        <a:ln>
                          <a:solidFill>
                            <a:srgbClr val="FF0000"/>
                          </a:solidFill>
                        </a:ln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1907704" y="2852936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65171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Поступление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налоговых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доходов в бюджет Таштагольского городского поселения за 2023 год  (тыс. руб.)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39552" y="1124744"/>
          <a:ext cx="8215370" cy="2138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87"/>
                <a:gridCol w="1466359"/>
                <a:gridCol w="1489215"/>
                <a:gridCol w="12273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показателя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Утвержденные бюджетные назначения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Исполнение  бюджета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Процент исполнения</a:t>
                      </a:r>
                      <a:endParaRPr lang="ru-RU" sz="1050" dirty="0"/>
                    </a:p>
                  </a:txBody>
                  <a:tcPr/>
                </a:tc>
              </a:tr>
              <a:tr h="34807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 на доходы физических лиц (НДФЛ)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66 764,1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65 067,7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97,46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Акцизы на нефтепродукты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12 070,6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12 069,7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99,9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258456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 на имущество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3 121,0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3 105,0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99,49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29718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Земельный налог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57 733,5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57 731,3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100,0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2971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Транспортный налог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200" b="1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032,0</a:t>
                      </a:r>
                      <a:endParaRPr lang="ru-RU" sz="12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1 031,4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99,94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1403648" y="3356992"/>
          <a:ext cx="662473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3146</TotalTime>
  <Words>1112</Words>
  <Application>Microsoft Office PowerPoint</Application>
  <PresentationFormat>Экран (4:3)</PresentationFormat>
  <Paragraphs>284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Круги</vt:lpstr>
      <vt:lpstr>Слайд 1</vt:lpstr>
      <vt:lpstr>ОТЧЕТ ОБ ИСПОЛНЕНИИ БЮДЖЕТА ТАШТАГОЛЬСКОГО ГОРОДСКОГО ПОСЕЛЕНИЯ ЗА 2023 ГОД</vt:lpstr>
      <vt:lpstr>Уважаемые жители Таштагольского городского поселения!</vt:lpstr>
      <vt:lpstr>ОСНОВНЫЕ СОЦИАЛЬНО-ЭКОНОМИЧЕСКИЕ ПОКАЗАТЕЛИ ТАШТАГОЛЬСКОГО ГОРОДСКОГО ПОСЕЛЕНИЯ ЗА 2023 ГОД</vt:lpstr>
      <vt:lpstr>Этапы составления бюджетной отчетности</vt:lpstr>
      <vt:lpstr>Бюджет Таштагольского городского поселения  за 2023 год исполнялся в соответствии с:</vt:lpstr>
      <vt:lpstr>Основные характеристики исполнения бюджета Таштагольского городского поселения за 2023 год</vt:lpstr>
      <vt:lpstr>Доходы поступившие в бюджет  Таштагольского городского поселения за 2023 год</vt:lpstr>
      <vt:lpstr>Поступление налоговых доходов в бюджет Таштагольского городского поселения за 2023 год  (тыс. руб.)</vt:lpstr>
      <vt:lpstr>Поступление неналоговых доходов в бюджет Таштагольского  городского поселения за 2023 год  (тыс. руб.)</vt:lpstr>
      <vt:lpstr>Безвозмездные поступления в бюджет Таштагольского  городского поселения за 2023 год  (тыс. руб.)</vt:lpstr>
      <vt:lpstr>Слайд 12</vt:lpstr>
      <vt:lpstr>Структура расходов  бюджета Таштагольского городского поселения на 2023 год</vt:lpstr>
      <vt:lpstr>Информация об исполнении муниципальных программ   Таштагольского городского поселения  в 2023 году (тыс. руб.) </vt:lpstr>
      <vt:lpstr>Информация об исполнении муниципальных программ Таштагольского городского поселения в 2023 году (продолжение)</vt:lpstr>
      <vt:lpstr>Доля муниципальных программ в общем объеме  расходов бюджета за 2022 год</vt:lpstr>
      <vt:lpstr>Слайд 17</vt:lpstr>
      <vt:lpstr>Слайд 18</vt:lpstr>
    </vt:vector>
  </TitlesOfParts>
  <Company>РайФУ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ТАШТАГОЛЬСКОГО МУНИЦИПАЛЬНОГО РАЙОНА НА 2014 ГОД И ПЛАНОВЫЙ ПЕРИОД 2015 И 2016 ГОДОВ</dc:title>
  <dc:creator>Работник</dc:creator>
  <cp:lastModifiedBy>jil</cp:lastModifiedBy>
  <cp:revision>369</cp:revision>
  <dcterms:created xsi:type="dcterms:W3CDTF">2015-05-27T07:54:06Z</dcterms:created>
  <dcterms:modified xsi:type="dcterms:W3CDTF">2024-05-20T04:28:17Z</dcterms:modified>
</cp:coreProperties>
</file>